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8" r:id="rId9"/>
    <p:sldId id="25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.shu.edu.tw/SHU_SPACE_LOAN/SL100/SL100_Kind.aspx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31C5356F-D449-4518-A5A3-0EDCEAB65101}"/>
              </a:ext>
            </a:extLst>
          </p:cNvPr>
          <p:cNvSpPr txBox="1">
            <a:spLocks/>
          </p:cNvSpPr>
          <p:nvPr/>
        </p:nvSpPr>
        <p:spPr>
          <a:xfrm>
            <a:off x="1561651" y="2955665"/>
            <a:ext cx="9068697" cy="763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J503&amp;J504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攝影棚借用注意事項及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</p:spTree>
    <p:extLst>
      <p:ext uri="{BB962C8B-B14F-4D97-AF65-F5344CB8AC3E}">
        <p14:creationId xmlns:p14="http://schemas.microsoft.com/office/powerpoint/2010/main" val="112078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B54E1-32F2-4EEE-9CA5-E68FDC9ED320}"/>
              </a:ext>
            </a:extLst>
          </p:cNvPr>
          <p:cNvSpPr txBox="1">
            <a:spLocks/>
          </p:cNvSpPr>
          <p:nvPr/>
        </p:nvSpPr>
        <p:spPr>
          <a:xfrm>
            <a:off x="411480" y="859550"/>
            <a:ext cx="3618974" cy="21766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登入行動山洞口，在左手邊工具列找到「空間借用系統」，點選「＋」號後點選「空間借用申請（填新單）」。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4">
            <a:extLst>
              <a:ext uri="{FF2B5EF4-FFF2-40B4-BE49-F238E27FC236}">
                <a16:creationId xmlns:a16="http://schemas.microsoft.com/office/drawing/2014/main" id="{B41034F6-5E66-4631-B835-818C51FA7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15" y="1016433"/>
            <a:ext cx="7466705" cy="5112174"/>
          </a:xfrm>
          <a:prstGeom prst="rect">
            <a:avLst/>
          </a:prstGeom>
        </p:spPr>
      </p:pic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BE7A27B5-01E6-46A1-8C58-07A2E6CA1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86" y="3648689"/>
            <a:ext cx="2349761" cy="23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2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BAB0C7-DFD8-42EA-80F1-A0725E27DA8F}"/>
              </a:ext>
            </a:extLst>
          </p:cNvPr>
          <p:cNvSpPr txBox="1">
            <a:spLocks/>
          </p:cNvSpPr>
          <p:nvPr/>
        </p:nvSpPr>
        <p:spPr>
          <a:xfrm>
            <a:off x="680420" y="709105"/>
            <a:ext cx="4935072" cy="8292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點選「辦活動借空間或教室」。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5FF3915D-D504-41C3-8EBC-5F661D70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929" y="1716300"/>
            <a:ext cx="8638441" cy="42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4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FC89C-A1A9-4D38-909B-49250FEC4D94}"/>
              </a:ext>
            </a:extLst>
          </p:cNvPr>
          <p:cNvSpPr txBox="1">
            <a:spLocks/>
          </p:cNvSpPr>
          <p:nvPr/>
        </p:nvSpPr>
        <p:spPr>
          <a:xfrm>
            <a:off x="411478" y="719863"/>
            <a:ext cx="9302677" cy="7646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將頁面下滑，點選「專業教室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全媒體大樓</a:t>
            </a:r>
            <a:r>
              <a:rPr lang="en-US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智能設置基地借用」</a:t>
            </a:r>
            <a:r>
              <a:rPr lang="zh-TW" altLang="en-US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5">
            <a:extLst>
              <a:ext uri="{FF2B5EF4-FFF2-40B4-BE49-F238E27FC236}">
                <a16:creationId xmlns:a16="http://schemas.microsoft.com/office/drawing/2014/main" id="{DF84C96C-A96B-4359-81F3-3DA22A7B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01" y="1666534"/>
            <a:ext cx="8673198" cy="459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0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BBA7F-2289-4ADA-B7F9-FF106AEF88A8}"/>
              </a:ext>
            </a:extLst>
          </p:cNvPr>
          <p:cNvSpPr txBox="1">
            <a:spLocks/>
          </p:cNvSpPr>
          <p:nvPr/>
        </p:nvSpPr>
        <p:spPr>
          <a:xfrm>
            <a:off x="336175" y="329893"/>
            <a:ext cx="8226912" cy="21981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進入未使用專業教室查詢，輸入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借用日期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、借用日期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迄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(2)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空間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大樓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代碼選擇「</a:t>
            </a:r>
            <a:r>
              <a:rPr lang="en-US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J-</a:t>
            </a:r>
            <a:r>
              <a:rPr lang="zh-TW" altLang="zh-TW" sz="2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新聞大樓」</a:t>
            </a:r>
            <a:br>
              <a:rPr lang="zh-TW" altLang="zh-TW" dirty="0">
                <a:solidFill>
                  <a:schemeClr val="tx1"/>
                </a:solidFill>
              </a:rPr>
            </a:b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7873DC72-4D81-406A-8D66-AD1F0EB3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55" y="2043954"/>
            <a:ext cx="9172690" cy="43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8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09391C-8DF4-4D97-8072-C8F07544EC88}"/>
              </a:ext>
            </a:extLst>
          </p:cNvPr>
          <p:cNvSpPr txBox="1">
            <a:spLocks/>
          </p:cNvSpPr>
          <p:nvPr/>
        </p:nvSpPr>
        <p:spPr>
          <a:xfrm>
            <a:off x="422236" y="663381"/>
            <a:ext cx="7656757" cy="8426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zh-TW"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以上都完成後按「查詢」，下方就會跳出查詢結果。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B19E3F-CAF2-453D-80D5-D3102088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85" y="1409252"/>
            <a:ext cx="9641229" cy="50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83DE66-5821-4D44-A9E5-CBFFD7C68957}"/>
              </a:ext>
            </a:extLst>
          </p:cNvPr>
          <p:cNvSpPr txBox="1">
            <a:spLocks/>
          </p:cNvSpPr>
          <p:nvPr/>
        </p:nvSpPr>
        <p:spPr>
          <a:xfrm>
            <a:off x="422236" y="663381"/>
            <a:ext cx="11346630" cy="84269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點選「借用申請」後，會跳出「借用規則說明」以及「個資聲明」，點選「我已詳細閱讀」、「我同意」即可。</a:t>
            </a:r>
          </a:p>
        </p:txBody>
      </p:sp>
      <p:pic>
        <p:nvPicPr>
          <p:cNvPr id="3" name="內容版面配置區 6">
            <a:extLst>
              <a:ext uri="{FF2B5EF4-FFF2-40B4-BE49-F238E27FC236}">
                <a16:creationId xmlns:a16="http://schemas.microsoft.com/office/drawing/2014/main" id="{CE853CB0-0A51-4D48-B5F3-AAF4BA78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91" y="1764638"/>
            <a:ext cx="7354976" cy="408099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92E484D-17FE-495A-9F21-943EF3D2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5" y="3796048"/>
            <a:ext cx="9117804" cy="269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25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1">
            <a:extLst>
              <a:ext uri="{FF2B5EF4-FFF2-40B4-BE49-F238E27FC236}">
                <a16:creationId xmlns:a16="http://schemas.microsoft.com/office/drawing/2014/main" id="{41D44F0D-167D-4A7F-BF0E-6A9F395DB376}"/>
              </a:ext>
            </a:extLst>
          </p:cNvPr>
          <p:cNvSpPr/>
          <p:nvPr/>
        </p:nvSpPr>
        <p:spPr>
          <a:xfrm>
            <a:off x="4142014" y="1404259"/>
            <a:ext cx="3907971" cy="115388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借用目的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D96E13CF-0AEF-4826-9CD9-FEE5CEEA621C}"/>
              </a:ext>
            </a:extLst>
          </p:cNvPr>
          <p:cNvSpPr/>
          <p:nvPr/>
        </p:nvSpPr>
        <p:spPr>
          <a:xfrm rot="5400000">
            <a:off x="5437410" y="3086553"/>
            <a:ext cx="1317171" cy="6858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08B83B6-DC49-4392-B6C1-1B6A3716945E}"/>
              </a:ext>
            </a:extLst>
          </p:cNvPr>
          <p:cNvSpPr/>
          <p:nvPr/>
        </p:nvSpPr>
        <p:spPr>
          <a:xfrm>
            <a:off x="4974768" y="4300760"/>
            <a:ext cx="2242457" cy="13111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</a:p>
        </p:txBody>
      </p:sp>
    </p:spTree>
    <p:extLst>
      <p:ext uri="{BB962C8B-B14F-4D97-AF65-F5344CB8AC3E}">
        <p14:creationId xmlns:p14="http://schemas.microsoft.com/office/powerpoint/2010/main" val="15829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B571B3-2292-4539-92E7-DD1004B9299F}"/>
              </a:ext>
            </a:extLst>
          </p:cNvPr>
          <p:cNvSpPr txBox="1">
            <a:spLocks/>
          </p:cNvSpPr>
          <p:nvPr/>
        </p:nvSpPr>
        <p:spPr>
          <a:xfrm>
            <a:off x="196327" y="566562"/>
            <a:ext cx="8356003" cy="27360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6-1. 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進入到「專業教室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填新單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」後，若借用目的是</a:t>
            </a:r>
            <a:r>
              <a:rPr lang="zh-TW" altLang="zh-TW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拍攝課程作業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，輸入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(1)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事由說明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須清楚寫出課名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EX:9/18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專業攝影一課程作業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借用節次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(3)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借用事項點選「</a:t>
            </a:r>
            <a:r>
              <a:rPr lang="zh-TW" altLang="zh-TW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(4)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課程名稱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輸入課程代碼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授課老師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可直接點選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輸入老師姓名帶入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使用人數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(7)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手機號碼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(8)</a:t>
            </a: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電子附件上傳紙本申請單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b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完成後點選「簽辦流程設定」。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8FA1DC2-FE27-45EC-87DC-5EA73D82A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913" y="2353408"/>
            <a:ext cx="7985760" cy="44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5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48C1167-A839-4061-BF8D-223E1F9FA722}"/>
              </a:ext>
            </a:extLst>
          </p:cNvPr>
          <p:cNvSpPr txBox="1"/>
          <p:nvPr/>
        </p:nvSpPr>
        <p:spPr>
          <a:xfrm>
            <a:off x="849855" y="656216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課程代碼表之後會放在圖傳系辦櫃台供同學與老師參閱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B36DAA-3F9F-49E5-94E5-3B4E66AC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49" y="1286351"/>
            <a:ext cx="6151158" cy="52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F29288-0C2A-4967-A25E-FAB7AFB540B6}"/>
              </a:ext>
            </a:extLst>
          </p:cNvPr>
          <p:cNvSpPr txBox="1">
            <a:spLocks/>
          </p:cNvSpPr>
          <p:nvPr/>
        </p:nvSpPr>
        <p:spPr>
          <a:xfrm>
            <a:off x="389965" y="400873"/>
            <a:ext cx="8420548" cy="1043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6-2. 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進入「空間借用申請單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專業教室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流程設定」頁面後，通用預設流程請選擇「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圖傳專業空間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課業活動</a:t>
            </a:r>
            <a:r>
              <a:rPr lang="en-US" altLang="zh-TW" sz="2000" b="1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」，然後選擇「設為表單流程」。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8D5186-91DC-46D7-B5BE-8E273F25D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94" y="1292399"/>
            <a:ext cx="8998372" cy="539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A23BF-059E-4D9A-BDC9-CDA1F47A5911}"/>
              </a:ext>
            </a:extLst>
          </p:cNvPr>
          <p:cNvSpPr txBox="1">
            <a:spLocks/>
          </p:cNvSpPr>
          <p:nvPr/>
        </p:nvSpPr>
        <p:spPr>
          <a:xfrm>
            <a:off x="1868244" y="988488"/>
            <a:ext cx="8455512" cy="9717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圖文傳播學系數位攝影棚使用辦法及規章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62E269-CB08-484D-BFA2-0244E8E6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09" y="1867896"/>
            <a:ext cx="4373526" cy="43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7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ED9794-D60E-4445-B446-14A770591D06}"/>
              </a:ext>
            </a:extLst>
          </p:cNvPr>
          <p:cNvSpPr txBox="1">
            <a:spLocks/>
          </p:cNvSpPr>
          <p:nvPr/>
        </p:nvSpPr>
        <p:spPr>
          <a:xfrm>
            <a:off x="389964" y="400873"/>
            <a:ext cx="9007735" cy="10434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完成以後，點選「送單」送出申請。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207717-86CD-451C-B7C1-B451895D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8" y="1444366"/>
            <a:ext cx="10915175" cy="428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83B95F4-FEA1-4A48-A5A6-D6A53E21F1D3}"/>
              </a:ext>
            </a:extLst>
          </p:cNvPr>
          <p:cNvSpPr txBox="1"/>
          <p:nvPr/>
        </p:nvSpPr>
        <p:spPr>
          <a:xfrm>
            <a:off x="1233132" y="2632550"/>
            <a:ext cx="9725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學校系統操作流程到此結束。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若在閱讀完後操作上還有問題，可詢問系辦助教或電洽教學資源組。</a:t>
            </a:r>
          </a:p>
        </p:txBody>
      </p:sp>
    </p:spTree>
    <p:extLst>
      <p:ext uri="{BB962C8B-B14F-4D97-AF65-F5344CB8AC3E}">
        <p14:creationId xmlns:p14="http://schemas.microsoft.com/office/powerpoint/2010/main" val="3235158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91B38ACE-B04E-41A3-95ED-D0E30227E140}"/>
              </a:ext>
            </a:extLst>
          </p:cNvPr>
          <p:cNvSpPr txBox="1"/>
          <p:nvPr/>
        </p:nvSpPr>
        <p:spPr>
          <a:xfrm>
            <a:off x="3901440" y="1077609"/>
            <a:ext cx="3915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Google</a:t>
            </a:r>
            <a:r>
              <a:rPr lang="zh-TW" altLang="en-US" sz="4000" dirty="0"/>
              <a:t>補單表格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CD9E7D-434E-4CEF-AE3B-898B693F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76" y="2354079"/>
            <a:ext cx="3426312" cy="342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7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02EB785-35EE-4A2A-840F-E2C71F35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673247" cy="42955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F6FC2B0-CBA0-4560-8193-C5FA329B9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443" y="1982447"/>
            <a:ext cx="4933113" cy="487043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C2AC44F-11DA-47FF-9C62-1822B8C20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373" y="-1"/>
            <a:ext cx="4911626" cy="46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7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E5C64E2-B24F-4664-A550-37915057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"/>
            <a:ext cx="3067050" cy="68103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DF5D9F-8019-48B2-945C-25E10AF1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463" y="0"/>
            <a:ext cx="4133850" cy="46577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FC7953B-E4B5-40B8-8CD6-7179FA01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405" y="0"/>
            <a:ext cx="5278855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06FDFBC-74E8-42DD-8DC7-D68CBFD79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488" y="0"/>
            <a:ext cx="270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3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7BDBA0F-B3E0-4C20-9256-A67494229247}"/>
              </a:ext>
            </a:extLst>
          </p:cNvPr>
          <p:cNvSpPr txBox="1"/>
          <p:nvPr/>
        </p:nvSpPr>
        <p:spPr>
          <a:xfrm>
            <a:off x="5590893" y="3105834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/>
              <a:t>END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675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A2EA59-EA34-4FEE-AE82-7E7907535C4E}"/>
              </a:ext>
            </a:extLst>
          </p:cNvPr>
          <p:cNvSpPr txBox="1">
            <a:spLocks/>
          </p:cNvSpPr>
          <p:nvPr/>
        </p:nvSpPr>
        <p:spPr>
          <a:xfrm>
            <a:off x="1141413" y="892883"/>
            <a:ext cx="9905998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攝影棚空間規劃</a:t>
            </a:r>
            <a:r>
              <a:rPr lang="en-US" altLang="zh-TW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(J504)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C4F03C2-3CDA-4CF5-AC66-E2A605085945}"/>
              </a:ext>
            </a:extLst>
          </p:cNvPr>
          <p:cNvSpPr/>
          <p:nvPr/>
        </p:nvSpPr>
        <p:spPr>
          <a:xfrm>
            <a:off x="1141413" y="2076226"/>
            <a:ext cx="9905998" cy="412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5C47D13-B2C8-4DEC-BEFA-6F897AEBA036}"/>
              </a:ext>
            </a:extLst>
          </p:cNvPr>
          <p:cNvSpPr/>
          <p:nvPr/>
        </p:nvSpPr>
        <p:spPr>
          <a:xfrm>
            <a:off x="1447054" y="2248348"/>
            <a:ext cx="2648729" cy="35661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J504-1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0A92FF2-47AA-43D9-802D-4600995A6620}"/>
              </a:ext>
            </a:extLst>
          </p:cNvPr>
          <p:cNvCxnSpPr/>
          <p:nvPr/>
        </p:nvCxnSpPr>
        <p:spPr>
          <a:xfrm>
            <a:off x="4356851" y="2105807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BBD7753-B39A-4FE6-AA32-2BA601ABC84E}"/>
              </a:ext>
            </a:extLst>
          </p:cNvPr>
          <p:cNvCxnSpPr/>
          <p:nvPr/>
        </p:nvCxnSpPr>
        <p:spPr>
          <a:xfrm>
            <a:off x="7833358" y="2076226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DB3B60F-C361-475B-AF2A-5B3D6B8E4778}"/>
              </a:ext>
            </a:extLst>
          </p:cNvPr>
          <p:cNvSpPr/>
          <p:nvPr/>
        </p:nvSpPr>
        <p:spPr>
          <a:xfrm>
            <a:off x="8094427" y="2248348"/>
            <a:ext cx="2778095" cy="35661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J504-3(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電動背景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F89EED9-E812-4877-A51B-650D62AC0314}"/>
              </a:ext>
            </a:extLst>
          </p:cNvPr>
          <p:cNvSpPr/>
          <p:nvPr/>
        </p:nvSpPr>
        <p:spPr>
          <a:xfrm>
            <a:off x="4661106" y="2248348"/>
            <a:ext cx="2911184" cy="35661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J504-2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A9865067-CD3C-4E8B-8F7B-93FABA0BB3D0}"/>
              </a:ext>
            </a:extLst>
          </p:cNvPr>
          <p:cNvSpPr/>
          <p:nvPr/>
        </p:nvSpPr>
        <p:spPr>
          <a:xfrm>
            <a:off x="1172581" y="5857543"/>
            <a:ext cx="935913" cy="6911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門口</a:t>
            </a:r>
          </a:p>
        </p:txBody>
      </p:sp>
    </p:spTree>
    <p:extLst>
      <p:ext uri="{BB962C8B-B14F-4D97-AF65-F5344CB8AC3E}">
        <p14:creationId xmlns:p14="http://schemas.microsoft.com/office/powerpoint/2010/main" val="336634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9DCD5-398C-41AA-B697-946E540EBFF8}"/>
              </a:ext>
            </a:extLst>
          </p:cNvPr>
          <p:cNvSpPr txBox="1">
            <a:spLocks/>
          </p:cNvSpPr>
          <p:nvPr/>
        </p:nvSpPr>
        <p:spPr>
          <a:xfrm>
            <a:off x="1141413" y="892883"/>
            <a:ext cx="9905998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攝影棚空間規劃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(J503)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A214CC-CEF7-41D6-B506-2C8A482B0D3B}"/>
              </a:ext>
            </a:extLst>
          </p:cNvPr>
          <p:cNvSpPr/>
          <p:nvPr/>
        </p:nvSpPr>
        <p:spPr>
          <a:xfrm>
            <a:off x="1141413" y="2076226"/>
            <a:ext cx="9905998" cy="4120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50B5F37-47FD-4DE0-A038-A8E4D1094423}"/>
              </a:ext>
            </a:extLst>
          </p:cNvPr>
          <p:cNvSpPr/>
          <p:nvPr/>
        </p:nvSpPr>
        <p:spPr>
          <a:xfrm>
            <a:off x="1396151" y="2253727"/>
            <a:ext cx="4011355" cy="37113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J503-1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5761738-CBE4-4083-BE86-1B73D1F513A6}"/>
              </a:ext>
            </a:extLst>
          </p:cNvPr>
          <p:cNvCxnSpPr/>
          <p:nvPr/>
        </p:nvCxnSpPr>
        <p:spPr>
          <a:xfrm>
            <a:off x="5751756" y="2084292"/>
            <a:ext cx="0" cy="4090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757F87D-F0DA-4112-8D82-64D51A6C92A1}"/>
              </a:ext>
            </a:extLst>
          </p:cNvPr>
          <p:cNvSpPr/>
          <p:nvPr/>
        </p:nvSpPr>
        <p:spPr>
          <a:xfrm>
            <a:off x="6096000" y="2253726"/>
            <a:ext cx="4607855" cy="371139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J503-2(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無縫牆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B90D84BF-F0E5-4695-A253-9791BF4A5ED3}"/>
              </a:ext>
            </a:extLst>
          </p:cNvPr>
          <p:cNvSpPr/>
          <p:nvPr/>
        </p:nvSpPr>
        <p:spPr>
          <a:xfrm>
            <a:off x="5142155" y="5862918"/>
            <a:ext cx="1215607" cy="6562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門口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0971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FF880A-7C9A-4F0E-B4CA-AD4E835693C8}"/>
              </a:ext>
            </a:extLst>
          </p:cNvPr>
          <p:cNvSpPr txBox="1">
            <a:spLocks/>
          </p:cNvSpPr>
          <p:nvPr/>
        </p:nvSpPr>
        <p:spPr>
          <a:xfrm>
            <a:off x="693469" y="538131"/>
            <a:ext cx="2774371" cy="6299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紙本申請單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C5F6DE-0FAA-4350-9E28-182E4A91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66700"/>
            <a:ext cx="46101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75259CA1-7ADB-4AD9-B9A9-5833B9F2EFC4}"/>
              </a:ext>
            </a:extLst>
          </p:cNvPr>
          <p:cNvSpPr/>
          <p:nvPr/>
        </p:nvSpPr>
        <p:spPr>
          <a:xfrm>
            <a:off x="4657717" y="1715454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填寫紙本借用單</a:t>
            </a:r>
          </a:p>
        </p:txBody>
      </p:sp>
      <p:sp>
        <p:nvSpPr>
          <p:cNvPr id="3" name="箭號: 向右 2">
            <a:extLst>
              <a:ext uri="{FF2B5EF4-FFF2-40B4-BE49-F238E27FC236}">
                <a16:creationId xmlns:a16="http://schemas.microsoft.com/office/drawing/2014/main" id="{526EA209-E113-4946-97E0-75677DEA8E49}"/>
              </a:ext>
            </a:extLst>
          </p:cNvPr>
          <p:cNvSpPr/>
          <p:nvPr/>
        </p:nvSpPr>
        <p:spPr>
          <a:xfrm>
            <a:off x="7020264" y="2059315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80D9AB88-95D3-48F3-9EA9-DF9A68A606FD}"/>
              </a:ext>
            </a:extLst>
          </p:cNvPr>
          <p:cNvSpPr/>
          <p:nvPr/>
        </p:nvSpPr>
        <p:spPr>
          <a:xfrm>
            <a:off x="7747299" y="1691250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</a:t>
            </a:r>
            <a:r>
              <a:rPr lang="zh-TW" altLang="en-US" sz="2000" b="1" u="sng" dirty="0">
                <a:solidFill>
                  <a:schemeClr val="tx1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老師簽名</a:t>
            </a:r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10842149-25C6-4022-97A2-A486C72D7984}"/>
              </a:ext>
            </a:extLst>
          </p:cNvPr>
          <p:cNvSpPr/>
          <p:nvPr/>
        </p:nvSpPr>
        <p:spPr>
          <a:xfrm rot="5400000">
            <a:off x="8785106" y="2921737"/>
            <a:ext cx="422863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668F3510-BBDE-486B-B520-C632871C26FB}"/>
              </a:ext>
            </a:extLst>
          </p:cNvPr>
          <p:cNvSpPr txBox="1">
            <a:spLocks/>
          </p:cNvSpPr>
          <p:nvPr/>
        </p:nvSpPr>
        <p:spPr>
          <a:xfrm>
            <a:off x="776201" y="681765"/>
            <a:ext cx="3817863" cy="1040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借用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635BE10-3AA6-499D-90D4-5890E9279409}"/>
              </a:ext>
            </a:extLst>
          </p:cNvPr>
          <p:cNvSpPr/>
          <p:nvPr/>
        </p:nvSpPr>
        <p:spPr>
          <a:xfrm>
            <a:off x="8031476" y="3464760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主借人親至系辦遞交申請單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0B9A687-1B84-4907-A826-D42606769CEF}"/>
              </a:ext>
            </a:extLst>
          </p:cNvPr>
          <p:cNvSpPr/>
          <p:nvPr/>
        </p:nvSpPr>
        <p:spPr>
          <a:xfrm>
            <a:off x="4073969" y="3339893"/>
            <a:ext cx="3011239" cy="12494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5-1.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如果是該時段第一位借用的人，請同時填寫線上空間借用系統</a:t>
            </a: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5C4A2B2-E93D-49D9-B53F-091A5C868A94}"/>
              </a:ext>
            </a:extLst>
          </p:cNvPr>
          <p:cNvSpPr/>
          <p:nvPr/>
        </p:nvSpPr>
        <p:spPr>
          <a:xfrm>
            <a:off x="3930507" y="2059315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89180E3B-A941-4921-94B4-53701016FD5C}"/>
              </a:ext>
            </a:extLst>
          </p:cNvPr>
          <p:cNvSpPr/>
          <p:nvPr/>
        </p:nvSpPr>
        <p:spPr>
          <a:xfrm>
            <a:off x="1521690" y="1715454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跟系辦確認可借用空間</a:t>
            </a: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1FF05F1E-AED2-4EA7-9FB7-CB04155DBC94}"/>
              </a:ext>
            </a:extLst>
          </p:cNvPr>
          <p:cNvSpPr/>
          <p:nvPr/>
        </p:nvSpPr>
        <p:spPr>
          <a:xfrm rot="10800000">
            <a:off x="3346584" y="3808621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9AFB630F-F25E-4948-8AE0-2419EF86DA57}"/>
              </a:ext>
            </a:extLst>
          </p:cNvPr>
          <p:cNvSpPr/>
          <p:nvPr/>
        </p:nvSpPr>
        <p:spPr>
          <a:xfrm>
            <a:off x="987299" y="3508718"/>
            <a:ext cx="2140771" cy="99969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完成借用申請</a:t>
            </a: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4F8EA5CE-D3CA-4EF3-816B-5C903260FDB6}"/>
              </a:ext>
            </a:extLst>
          </p:cNvPr>
          <p:cNvSpPr/>
          <p:nvPr/>
        </p:nvSpPr>
        <p:spPr>
          <a:xfrm rot="10800000">
            <a:off x="7282235" y="3808621"/>
            <a:ext cx="505609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D5D0809-6091-481A-B274-51FF66F998DC}"/>
              </a:ext>
            </a:extLst>
          </p:cNvPr>
          <p:cNvSpPr/>
          <p:nvPr/>
        </p:nvSpPr>
        <p:spPr>
          <a:xfrm>
            <a:off x="4073968" y="5282581"/>
            <a:ext cx="5403519" cy="12494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5-2.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如果該時段已有人填寫系統，或是未在五天前填寫系統者，請改填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補單表格</a:t>
            </a: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0812A554-7C73-4BF1-B18F-C683B8383D60}"/>
              </a:ext>
            </a:extLst>
          </p:cNvPr>
          <p:cNvSpPr/>
          <p:nvPr/>
        </p:nvSpPr>
        <p:spPr>
          <a:xfrm rot="5400000">
            <a:off x="5379964" y="4779965"/>
            <a:ext cx="422863" cy="3119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1A60BE-8D93-4709-BEFF-7185B7507A3C}"/>
              </a:ext>
            </a:extLst>
          </p:cNvPr>
          <p:cNvSpPr txBox="1">
            <a:spLocks/>
          </p:cNvSpPr>
          <p:nvPr/>
        </p:nvSpPr>
        <p:spPr>
          <a:xfrm>
            <a:off x="1098382" y="645457"/>
            <a:ext cx="2301034" cy="1040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!!!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0AE0A2F-A7DB-49B0-A6A7-450BDEE8410A}"/>
              </a:ext>
            </a:extLst>
          </p:cNvPr>
          <p:cNvSpPr txBox="1"/>
          <p:nvPr/>
        </p:nvSpPr>
        <p:spPr>
          <a:xfrm>
            <a:off x="978793" y="1783078"/>
            <a:ext cx="102344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2000" dirty="0">
                <a:latin typeface="+mn-ea"/>
              </a:rPr>
              <a:t>圖傳系專業空間借用將採線上登記與紙本輔助併行。電子單請勿偷跑，如經發現系辦將駁回申請。</a:t>
            </a: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+mn-ea"/>
              </a:rPr>
              <a:t>圖傳系專業空間借用請於</a:t>
            </a:r>
            <a:r>
              <a:rPr lang="en-US" altLang="zh-TW" sz="2000" dirty="0">
                <a:latin typeface="+mn-ea"/>
              </a:rPr>
              <a:t>5</a:t>
            </a:r>
            <a:r>
              <a:rPr lang="zh-TW" altLang="en-US" sz="2000" dirty="0">
                <a:latin typeface="+mn-ea"/>
              </a:rPr>
              <a:t>天前至</a:t>
            </a:r>
            <a:r>
              <a:rPr lang="en-US" altLang="zh-TW" sz="2000" dirty="0">
                <a:latin typeface="+mn-ea"/>
              </a:rPr>
              <a:t>14</a:t>
            </a:r>
            <a:r>
              <a:rPr lang="zh-TW" altLang="en-US" sz="2000" dirty="0">
                <a:latin typeface="+mn-ea"/>
              </a:rPr>
              <a:t>天內完成電子單申請</a:t>
            </a:r>
            <a:r>
              <a:rPr lang="en-US" altLang="zh-TW" sz="2000" dirty="0">
                <a:latin typeface="+mn-ea"/>
              </a:rPr>
              <a:t> </a:t>
            </a:r>
            <a:r>
              <a:rPr lang="zh-TW" altLang="en-US" sz="2000" dirty="0">
                <a:latin typeface="+mn-ea"/>
              </a:rPr>
              <a:t>。若有特殊狀況或借用有問題請至圖傳系辦或</a:t>
            </a:r>
            <a:r>
              <a:rPr lang="en-US" altLang="zh-TW" sz="2000" dirty="0">
                <a:latin typeface="+mn-ea"/>
              </a:rPr>
              <a:t>G102</a:t>
            </a:r>
            <a:r>
              <a:rPr lang="zh-TW" altLang="en-US" sz="2000" dirty="0">
                <a:latin typeface="+mn-ea"/>
              </a:rPr>
              <a:t>教學資源組詢問</a:t>
            </a:r>
            <a:r>
              <a:rPr lang="en-US" altLang="zh-TW" sz="2000" dirty="0">
                <a:latin typeface="+mn-ea"/>
              </a:rPr>
              <a:t>(EX:2025/4/18</a:t>
            </a:r>
            <a:r>
              <a:rPr lang="zh-TW" altLang="en-US" sz="2000" dirty="0">
                <a:latin typeface="+mn-ea"/>
              </a:rPr>
              <a:t>星期五遞單，最快借用日為</a:t>
            </a:r>
            <a:r>
              <a:rPr lang="en-US" altLang="zh-TW" sz="2000" dirty="0">
                <a:latin typeface="+mn-ea"/>
              </a:rPr>
              <a:t>2025/4/23</a:t>
            </a:r>
            <a:r>
              <a:rPr lang="zh-TW" altLang="en-US" sz="2000" dirty="0">
                <a:latin typeface="+mn-ea"/>
              </a:rPr>
              <a:t>星期三，最晚借用日為</a:t>
            </a:r>
            <a:r>
              <a:rPr lang="en-US" altLang="zh-TW" sz="2000" dirty="0">
                <a:latin typeface="+mn-ea"/>
              </a:rPr>
              <a:t>2025/5/2</a:t>
            </a:r>
            <a:r>
              <a:rPr lang="zh-TW" altLang="en-US" sz="2000" dirty="0">
                <a:latin typeface="+mn-ea"/>
              </a:rPr>
              <a:t>星期五</a:t>
            </a:r>
            <a:r>
              <a:rPr lang="en-US" altLang="zh-TW" sz="2000" dirty="0">
                <a:latin typeface="+mn-ea"/>
              </a:rPr>
              <a:t>)</a:t>
            </a:r>
            <a:r>
              <a:rPr lang="zh-TW" altLang="en-US" sz="2000" dirty="0">
                <a:latin typeface="+mn-ea"/>
              </a:rPr>
              <a:t>。</a:t>
            </a: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r>
              <a:rPr lang="zh-TW" altLang="en-US" sz="2000" dirty="0">
                <a:latin typeface="+mn-ea"/>
              </a:rPr>
              <a:t>專業空間借用系統中第五節</a:t>
            </a:r>
            <a:r>
              <a:rPr lang="en-US" altLang="zh-TW" sz="2000" dirty="0">
                <a:latin typeface="+mn-ea"/>
              </a:rPr>
              <a:t>(12:10~13:00)</a:t>
            </a:r>
            <a:r>
              <a:rPr lang="zh-TW" altLang="en-US" sz="2000" dirty="0">
                <a:latin typeface="+mn-ea"/>
              </a:rPr>
              <a:t>與第十三節</a:t>
            </a:r>
            <a:r>
              <a:rPr lang="en-US" altLang="zh-TW" sz="2000" dirty="0">
                <a:latin typeface="+mn-ea"/>
              </a:rPr>
              <a:t>(20:10~21:00)</a:t>
            </a:r>
            <a:r>
              <a:rPr lang="zh-TW" altLang="en-US" sz="2000" dirty="0">
                <a:latin typeface="+mn-ea"/>
              </a:rPr>
              <a:t>未開放借用，若未來同學需要借用五到七節</a:t>
            </a:r>
            <a:r>
              <a:rPr lang="en-US" altLang="zh-TW" sz="2000" dirty="0">
                <a:latin typeface="+mn-ea"/>
              </a:rPr>
              <a:t>(12:10~14:50)</a:t>
            </a:r>
            <a:r>
              <a:rPr lang="zh-TW" altLang="en-US" sz="2000" dirty="0">
                <a:latin typeface="+mn-ea"/>
              </a:rPr>
              <a:t>，請勾選第六節跟第七節；要借用十一到十三節</a:t>
            </a:r>
            <a:r>
              <a:rPr lang="en-US" altLang="zh-TW" sz="2000" dirty="0">
                <a:latin typeface="+mn-ea"/>
              </a:rPr>
              <a:t>(18:10~20:50)</a:t>
            </a:r>
            <a:r>
              <a:rPr lang="zh-TW" altLang="en-US" sz="2000" dirty="0">
                <a:latin typeface="+mn-ea"/>
              </a:rPr>
              <a:t>，請勾選第十一節跟第十二節。</a:t>
            </a: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+mn-ea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sz="2000" dirty="0">
                <a:latin typeface="+mn-ea"/>
              </a:rPr>
              <a:t>請借用申請人留意簽辦進度，若在任何一關卡住了請跟系辦助教反應。</a:t>
            </a:r>
            <a:endParaRPr lang="en-US" altLang="zh-TW" sz="2000" dirty="0">
              <a:latin typeface="+mn-ea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50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9D8F2D1-2922-4074-AEB1-E3A1C9FB8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79" y="833718"/>
            <a:ext cx="11548558" cy="519056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720C0F9C-71D9-4BFE-8F48-0EDED3D45BD1}"/>
              </a:ext>
            </a:extLst>
          </p:cNvPr>
          <p:cNvSpPr txBox="1"/>
          <p:nvPr/>
        </p:nvSpPr>
        <p:spPr>
          <a:xfrm>
            <a:off x="4585964" y="3919753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0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101DAAD-E131-4204-BAC2-3ADCC94EBF17}"/>
              </a:ext>
            </a:extLst>
          </p:cNvPr>
          <p:cNvSpPr txBox="1"/>
          <p:nvPr/>
        </p:nvSpPr>
        <p:spPr>
          <a:xfrm>
            <a:off x="5295969" y="3919752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45F4906-8389-4A8C-B9AC-A2C7F64E9418}"/>
              </a:ext>
            </a:extLst>
          </p:cNvPr>
          <p:cNvSpPr txBox="1"/>
          <p:nvPr/>
        </p:nvSpPr>
        <p:spPr>
          <a:xfrm>
            <a:off x="1076956" y="4503503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2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CC1A710-23AD-4FAE-B05E-FE5E6D413EF4}"/>
              </a:ext>
            </a:extLst>
          </p:cNvPr>
          <p:cNvSpPr txBox="1"/>
          <p:nvPr/>
        </p:nvSpPr>
        <p:spPr>
          <a:xfrm>
            <a:off x="1778729" y="4505624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3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4B03778-7EA4-472F-8829-9DDD563957A1}"/>
              </a:ext>
            </a:extLst>
          </p:cNvPr>
          <p:cNvSpPr txBox="1"/>
          <p:nvPr/>
        </p:nvSpPr>
        <p:spPr>
          <a:xfrm>
            <a:off x="2471004" y="4515450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4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3465EC0-E6AA-4AE4-9940-D25BFB42F19C}"/>
              </a:ext>
            </a:extLst>
          </p:cNvPr>
          <p:cNvSpPr txBox="1"/>
          <p:nvPr/>
        </p:nvSpPr>
        <p:spPr>
          <a:xfrm>
            <a:off x="3211153" y="4527485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F00FF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5</a:t>
            </a:r>
            <a:endParaRPr lang="zh-TW" altLang="en-US" sz="2400" b="1" dirty="0">
              <a:solidFill>
                <a:srgbClr val="FF00FF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49C4894-0C76-4FF5-B6E9-AF2FC5A22243}"/>
              </a:ext>
            </a:extLst>
          </p:cNvPr>
          <p:cNvSpPr txBox="1"/>
          <p:nvPr/>
        </p:nvSpPr>
        <p:spPr>
          <a:xfrm>
            <a:off x="3874551" y="4505625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6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53CE85EE-44DB-48F8-B0C1-5BAD21D2C095}"/>
              </a:ext>
            </a:extLst>
          </p:cNvPr>
          <p:cNvSpPr txBox="1"/>
          <p:nvPr/>
        </p:nvSpPr>
        <p:spPr>
          <a:xfrm>
            <a:off x="4585965" y="4528546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7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33A81BFE-6842-4C8D-99A2-74A15DFCF316}"/>
              </a:ext>
            </a:extLst>
          </p:cNvPr>
          <p:cNvSpPr txBox="1"/>
          <p:nvPr/>
        </p:nvSpPr>
        <p:spPr>
          <a:xfrm>
            <a:off x="5295970" y="4517788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8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C476CCC-9B65-480C-AB14-64508DDFF09F}"/>
              </a:ext>
            </a:extLst>
          </p:cNvPr>
          <p:cNvSpPr txBox="1"/>
          <p:nvPr/>
        </p:nvSpPr>
        <p:spPr>
          <a:xfrm>
            <a:off x="1080765" y="5152489"/>
            <a:ext cx="37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9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64CBF13-5C64-4147-AD4C-FEB17DAC2693}"/>
              </a:ext>
            </a:extLst>
          </p:cNvPr>
          <p:cNvSpPr txBox="1"/>
          <p:nvPr/>
        </p:nvSpPr>
        <p:spPr>
          <a:xfrm>
            <a:off x="1646965" y="5152489"/>
            <a:ext cx="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10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7AB0D44-D8CB-4BBC-BAC1-91B87E3067B9}"/>
              </a:ext>
            </a:extLst>
          </p:cNvPr>
          <p:cNvSpPr txBox="1"/>
          <p:nvPr/>
        </p:nvSpPr>
        <p:spPr>
          <a:xfrm>
            <a:off x="2369522" y="5152489"/>
            <a:ext cx="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11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DCE37DA-C263-4261-A0BF-2D6A172135DB}"/>
              </a:ext>
            </a:extLst>
          </p:cNvPr>
          <p:cNvSpPr txBox="1"/>
          <p:nvPr/>
        </p:nvSpPr>
        <p:spPr>
          <a:xfrm>
            <a:off x="3092076" y="5152489"/>
            <a:ext cx="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12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6DC6AF5-0073-42F1-B818-C44672E61E84}"/>
              </a:ext>
            </a:extLst>
          </p:cNvPr>
          <p:cNvSpPr txBox="1"/>
          <p:nvPr/>
        </p:nvSpPr>
        <p:spPr>
          <a:xfrm>
            <a:off x="9354081" y="2507903"/>
            <a:ext cx="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13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F96CB42-A3D0-4978-AC1D-E84F0F926B7A}"/>
              </a:ext>
            </a:extLst>
          </p:cNvPr>
          <p:cNvSpPr txBox="1"/>
          <p:nvPr/>
        </p:nvSpPr>
        <p:spPr>
          <a:xfrm>
            <a:off x="10039722" y="2518661"/>
            <a:ext cx="66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14</a:t>
            </a:r>
            <a:endParaRPr lang="zh-TW" altLang="en-US" sz="2400" b="1" dirty="0">
              <a:solidFill>
                <a:srgbClr val="0070C0"/>
              </a:solidFill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0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219D910-9782-4ACE-8A6C-9B6B5D647B0C}"/>
              </a:ext>
            </a:extLst>
          </p:cNvPr>
          <p:cNvSpPr txBox="1">
            <a:spLocks/>
          </p:cNvSpPr>
          <p:nvPr/>
        </p:nvSpPr>
        <p:spPr>
          <a:xfrm>
            <a:off x="2854412" y="2665208"/>
            <a:ext cx="6483175" cy="763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山洞口空間借用系統教學</a:t>
            </a:r>
          </a:p>
        </p:txBody>
      </p:sp>
    </p:spTree>
    <p:extLst>
      <p:ext uri="{BB962C8B-B14F-4D97-AF65-F5344CB8AC3E}">
        <p14:creationId xmlns:p14="http://schemas.microsoft.com/office/powerpoint/2010/main" val="93887938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762</Words>
  <Application>Microsoft Office PowerPoint</Application>
  <PresentationFormat>寬螢幕</PresentationFormat>
  <Paragraphs>64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微軟正黑體</vt:lpstr>
      <vt:lpstr>Arial</vt:lpstr>
      <vt:lpstr>Arial Black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SHU</dc:creator>
  <cp:lastModifiedBy> </cp:lastModifiedBy>
  <cp:revision>25</cp:revision>
  <dcterms:created xsi:type="dcterms:W3CDTF">2024-09-06T09:24:23Z</dcterms:created>
  <dcterms:modified xsi:type="dcterms:W3CDTF">2025-09-08T00:19:48Z</dcterms:modified>
</cp:coreProperties>
</file>